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1" r:id="rId4"/>
    <p:sldId id="258" r:id="rId5"/>
    <p:sldId id="260" r:id="rId6"/>
    <p:sldId id="257" r:id="rId7"/>
    <p:sldId id="259" r:id="rId8"/>
    <p:sldId id="273" r:id="rId9"/>
    <p:sldId id="266" r:id="rId10"/>
    <p:sldId id="269" r:id="rId11"/>
    <p:sldId id="271" r:id="rId12"/>
    <p:sldId id="272" r:id="rId13"/>
    <p:sldId id="267" r:id="rId14"/>
    <p:sldId id="270" r:id="rId15"/>
    <p:sldId id="268" r:id="rId16"/>
    <p:sldId id="263" r:id="rId17"/>
    <p:sldId id="264" r:id="rId18"/>
    <p:sldId id="265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img.cntofu.com/book/AiLearning/img/ml/6.SVM/hu_2.jp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img.cntofu.com/book/AiLearning/img/ml/6.SVM/hu_2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C%BA%E5%99%A8%E5%AD%A6%E4%B9%A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h.wikipedia.org/w/index.php?title=%E4%BA%8C%E5%88%86%E7%B1%BB&amp;action=edit&amp;redlink=1" TargetMode="External"/><Relationship Id="rId4" Type="http://schemas.openxmlformats.org/officeDocument/2006/relationships/hyperlink" Target="https://zh.wikipedia.org/wiki/%E5%88%86%E7%B1%BB%E9%97%AE%E9%A2%9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一文看懂逻辑回归- Logistic regression（基本概念+10个优缺点+案例）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642918"/>
            <a:ext cx="7072262" cy="3012784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4111218"/>
            <a:ext cx="4714908" cy="253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直接箭头连接符 7"/>
          <p:cNvCxnSpPr/>
          <p:nvPr/>
        </p:nvCxnSpPr>
        <p:spPr>
          <a:xfrm>
            <a:off x="3357554" y="3286124"/>
            <a:ext cx="928694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u_2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36513" y="182563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00100" y="142852"/>
            <a:ext cx="70009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持向量机不是一种机器，而是一种机器学习算法。</a:t>
            </a:r>
          </a:p>
          <a:p>
            <a:r>
              <a:rPr lang="en-US" dirty="0" smtClean="0"/>
              <a:t>SVM </a:t>
            </a:r>
            <a:r>
              <a:rPr lang="en-US" dirty="0" smtClean="0"/>
              <a:t>- Support Vector Machine ，</a:t>
            </a:r>
            <a:r>
              <a:rPr lang="zh-CN" altLang="en-US" dirty="0" smtClean="0"/>
              <a:t>俗称支持向量机，是一种 </a:t>
            </a:r>
            <a:r>
              <a:rPr lang="en-US" dirty="0" smtClean="0"/>
              <a:t>supervised learning （</a:t>
            </a:r>
            <a:r>
              <a:rPr lang="zh-CN" altLang="en-US" dirty="0" smtClean="0"/>
              <a:t>监督学习）算法，属于 </a:t>
            </a:r>
            <a:r>
              <a:rPr lang="en-US" dirty="0" smtClean="0"/>
              <a:t>classification （</a:t>
            </a:r>
            <a:r>
              <a:rPr lang="zh-CN" altLang="en-US" dirty="0" smtClean="0"/>
              <a:t>分类）的范畴。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4348" y="4049634"/>
            <a:ext cx="80724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： </a:t>
            </a:r>
            <a:r>
              <a:rPr lang="en-US" altLang="zh-CN" dirty="0" smtClean="0"/>
              <a:t>support vector </a:t>
            </a:r>
            <a:r>
              <a:rPr lang="zh-CN" altLang="en-US" dirty="0" smtClean="0"/>
              <a:t>（支持向量）的意思就是 </a:t>
            </a:r>
            <a:r>
              <a:rPr lang="zh-CN" altLang="en-US" b="1" dirty="0" smtClean="0"/>
              <a:t>数据集中的某些点</a:t>
            </a:r>
            <a:r>
              <a:rPr lang="zh-CN" altLang="en-US" dirty="0" smtClean="0"/>
              <a:t>，位置比较特殊。比如 </a:t>
            </a:r>
            <a:r>
              <a:rPr lang="en-US" altLang="zh-CN" dirty="0" smtClean="0"/>
              <a:t>x+y-2=0 </a:t>
            </a:r>
            <a:r>
              <a:rPr lang="zh-CN" altLang="en-US" dirty="0" smtClean="0"/>
              <a:t>这条直线，直线上面区域 </a:t>
            </a:r>
            <a:r>
              <a:rPr lang="en-US" altLang="zh-CN" dirty="0" smtClean="0"/>
              <a:t>x+y-2&gt;0 </a:t>
            </a:r>
            <a:r>
              <a:rPr lang="zh-CN" altLang="en-US" dirty="0" smtClean="0"/>
              <a:t>的全是 </a:t>
            </a:r>
            <a:r>
              <a:rPr lang="en-US" altLang="zh-CN" dirty="0" smtClean="0"/>
              <a:t>A </a:t>
            </a:r>
            <a:r>
              <a:rPr lang="zh-CN" altLang="en-US" dirty="0" smtClean="0"/>
              <a:t>类，下面的 </a:t>
            </a:r>
            <a:r>
              <a:rPr lang="en-US" altLang="zh-CN" dirty="0" smtClean="0"/>
              <a:t>x+y-2&lt;0 </a:t>
            </a:r>
            <a:r>
              <a:rPr lang="zh-CN" altLang="en-US" dirty="0" smtClean="0"/>
              <a:t>的全是 </a:t>
            </a:r>
            <a:r>
              <a:rPr lang="en-US" altLang="zh-CN" dirty="0" smtClean="0"/>
              <a:t>B </a:t>
            </a:r>
            <a:r>
              <a:rPr lang="zh-CN" altLang="en-US" dirty="0" smtClean="0"/>
              <a:t>类，我们找这条直线的时候，一般就看聚集在一起的两类数据，他们各自的 </a:t>
            </a:r>
            <a:r>
              <a:rPr lang="zh-CN" altLang="en-US" b="1" dirty="0" smtClean="0"/>
              <a:t>最边缘</a:t>
            </a:r>
            <a:r>
              <a:rPr lang="zh-CN" altLang="en-US" dirty="0" smtClean="0"/>
              <a:t> 位置的点，也就是最靠近划分直线的那几个点，而其他点对这条直线的最终位置的确定起不了作用，所以我姑且叫这些点叫 “支持点”（意思就是有用的点），但是在数学上，没这种说法，数学里的点，又可以叫向量，比如 二维点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 </a:t>
            </a:r>
            <a:r>
              <a:rPr lang="zh-CN" altLang="en-US" dirty="0" smtClean="0"/>
              <a:t>就是二维向量，三维度的就是三维向量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x,y,z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。所以 “</a:t>
            </a:r>
            <a:r>
              <a:rPr lang="zh-CN" altLang="en-US" b="1" dirty="0" smtClean="0"/>
              <a:t>支持点</a:t>
            </a:r>
            <a:r>
              <a:rPr lang="zh-CN" altLang="en-US" dirty="0" smtClean="0"/>
              <a:t>” 改叫 “</a:t>
            </a:r>
            <a:r>
              <a:rPr lang="zh-CN" altLang="en-US" b="1" dirty="0" smtClean="0"/>
              <a:t>支持向量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285860"/>
            <a:ext cx="6786578" cy="2277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u_2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36513" y="182563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2852"/>
            <a:ext cx="4643470" cy="273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286124"/>
            <a:ext cx="7053253" cy="310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788" y="771525"/>
            <a:ext cx="721042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643182"/>
            <a:ext cx="4538673" cy="384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42852"/>
            <a:ext cx="69723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2285984" y="635795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可视化决策边界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14290"/>
            <a:ext cx="6786610" cy="544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071678"/>
            <a:ext cx="5314945" cy="430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42852"/>
            <a:ext cx="6715172" cy="2545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3343011" y="635795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可视化决策边界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285728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SVM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莺尾花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0034" y="571480"/>
            <a:ext cx="821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前</a:t>
            </a:r>
            <a:r>
              <a:rPr lang="zh-CN" altLang="en-US" dirty="0" smtClean="0"/>
              <a:t>四列为特征列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第五</a:t>
            </a:r>
            <a:r>
              <a:rPr lang="zh-CN" altLang="en-US" dirty="0" smtClean="0"/>
              <a:t>列为类别列</a:t>
            </a:r>
            <a:r>
              <a:rPr lang="zh-CN" altLang="en-US" dirty="0" smtClean="0"/>
              <a:t>，分别</a:t>
            </a:r>
            <a:r>
              <a:rPr lang="zh-CN" altLang="en-US" dirty="0" smtClean="0"/>
              <a:t>有三种类别</a:t>
            </a:r>
            <a:r>
              <a:rPr lang="en-US" dirty="0" smtClean="0"/>
              <a:t>Iris-</a:t>
            </a:r>
            <a:r>
              <a:rPr lang="en-US" dirty="0" err="1" smtClean="0"/>
              <a:t>setosa</a:t>
            </a:r>
            <a:r>
              <a:rPr lang="en-US" dirty="0" smtClean="0"/>
              <a:t>， Iris-</a:t>
            </a:r>
            <a:r>
              <a:rPr lang="en-US" dirty="0" err="1" smtClean="0"/>
              <a:t>versicolor</a:t>
            </a:r>
            <a:r>
              <a:rPr lang="en-US" dirty="0" smtClean="0"/>
              <a:t>， Iris-</a:t>
            </a:r>
            <a:r>
              <a:rPr lang="en-US" dirty="0" err="1" smtClean="0"/>
              <a:t>virginica</a:t>
            </a:r>
            <a:r>
              <a:rPr lang="en-US" dirty="0" smtClean="0"/>
              <a:t>。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4000504"/>
            <a:ext cx="5155814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428736"/>
            <a:ext cx="3643239" cy="496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在这里插入图片描述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1428736"/>
            <a:ext cx="4933950" cy="1981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928802"/>
            <a:ext cx="8819482" cy="400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14290"/>
            <a:ext cx="79819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57" y="1071546"/>
            <a:ext cx="9036437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382380"/>
            <a:ext cx="5753119" cy="433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571472" y="5854503"/>
            <a:ext cx="7643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在我们需要做预测时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我们将所有的分类机都运行一遍</a:t>
            </a:r>
            <a:r>
              <a:rPr lang="en-US" altLang="zh-CN" dirty="0" smtClean="0"/>
              <a:t>,</a:t>
            </a:r>
            <a:r>
              <a:rPr lang="zh-CN" altLang="en-US" dirty="0" smtClean="0"/>
              <a:t>然后对每一个输入变量</a:t>
            </a:r>
            <a:r>
              <a:rPr lang="en-US" altLang="zh-CN" dirty="0" smtClean="0"/>
              <a:t>,</a:t>
            </a:r>
            <a:r>
              <a:rPr lang="zh-CN" altLang="en-US" dirty="0" smtClean="0"/>
              <a:t>都选择最高可能性的输出变量。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2910" y="285728"/>
            <a:ext cx="82868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 smtClean="0">
                <a:hlinkClick r:id="rId3" tooltip="机器学习"/>
              </a:rPr>
              <a:t>机器学习</a:t>
            </a:r>
            <a:r>
              <a:rPr lang="zh-CN" altLang="en-US" dirty="0" smtClean="0"/>
              <a:t>中，</a:t>
            </a:r>
            <a:r>
              <a:rPr lang="zh-CN" altLang="en-US" b="1" dirty="0" smtClean="0"/>
              <a:t>多元分类</a:t>
            </a:r>
            <a:r>
              <a:rPr lang="zh-CN" altLang="en-US" dirty="0" smtClean="0"/>
              <a:t>是将实例</a:t>
            </a:r>
            <a:r>
              <a:rPr lang="zh-CN" altLang="en-US" dirty="0" smtClean="0">
                <a:hlinkClick r:id="rId4" tooltip="分类问题"/>
              </a:rPr>
              <a:t>分配</a:t>
            </a:r>
            <a:r>
              <a:rPr lang="zh-CN" altLang="en-US" dirty="0" smtClean="0"/>
              <a:t>到多个（多于两个）类别中的其中一个（将实例分配到两个类别中的其中一个被称为</a:t>
            </a:r>
            <a:r>
              <a:rPr lang="zh-CN" altLang="en-US" dirty="0" smtClean="0">
                <a:hlinkClick r:id="rId5" tooltip="二分类（页面不存在）"/>
              </a:rPr>
              <a:t>二分类</a:t>
            </a:r>
            <a:r>
              <a:rPr lang="zh-CN" altLang="en-US" dirty="0" smtClean="0"/>
              <a:t>）。</a:t>
            </a:r>
          </a:p>
          <a:p>
            <a:r>
              <a:rPr lang="zh-CN" altLang="en-US" dirty="0" smtClean="0"/>
              <a:t>显然，分类算法可以分为二分类和多分类两种，而多分类算法可以通过将其转化为多个二分类来实现。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838" y="428604"/>
            <a:ext cx="7942938" cy="563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1538" y="809625"/>
            <a:ext cx="7400925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728" y="57148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逻辑回归因为得到的预测结果是事件的发生概率，</a:t>
            </a:r>
            <a:r>
              <a:rPr lang="zh-CN" altLang="en-US" b="1" dirty="0" smtClean="0"/>
              <a:t>因此它的预测值值域为</a:t>
            </a:r>
            <a:r>
              <a:rPr lang="en-US" altLang="zh-CN" b="1" dirty="0" smtClean="0"/>
              <a:t>0-1</a:t>
            </a:r>
            <a:r>
              <a:rPr lang="zh-CN" altLang="en-US" b="1" dirty="0" smtClean="0"/>
              <a:t>之间，而概率转换函数一般选用的是</a:t>
            </a:r>
            <a:r>
              <a:rPr lang="en-US" altLang="zh-CN" b="1" dirty="0" smtClean="0"/>
              <a:t>sigmoid</a:t>
            </a:r>
            <a:r>
              <a:rPr lang="zh-CN" altLang="en-US" b="1" dirty="0" smtClean="0"/>
              <a:t>函数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571612"/>
            <a:ext cx="5572164" cy="3184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2671"/>
            <a:ext cx="7572428" cy="6623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776" y="71438"/>
            <a:ext cx="7003802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48"/>
            <a:ext cx="806767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214290"/>
            <a:ext cx="42672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285860"/>
            <a:ext cx="68199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500034" y="285728"/>
            <a:ext cx="7786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逻辑回归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求解</a:t>
            </a:r>
            <a:r>
              <a:rPr lang="zh-CN" altLang="en-US" b="1" dirty="0" smtClean="0"/>
              <a:t>边界</a:t>
            </a:r>
          </a:p>
          <a:p>
            <a:r>
              <a:rPr lang="zh-CN" altLang="en-US" dirty="0" smtClean="0"/>
              <a:t>明确了损失函数后，我们来计算模型参数的最优值。</a:t>
            </a:r>
            <a:r>
              <a:rPr lang="zh-CN" altLang="en-US" b="1" dirty="0" smtClean="0"/>
              <a:t>首先需要计算</a:t>
            </a:r>
            <a:r>
              <a:rPr lang="en-US" altLang="zh-CN" b="1" dirty="0" smtClean="0"/>
              <a:t>cost</a:t>
            </a:r>
            <a:r>
              <a:rPr lang="zh-CN" altLang="en-US" b="1" dirty="0" smtClean="0"/>
              <a:t>对参数  的导数，再借助梯度下降等算法微调参数值，不断逼近最优解。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4786322"/>
            <a:ext cx="66960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247</Words>
  <PresentationFormat>全屏显示(4:3)</PresentationFormat>
  <Paragraphs>14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Wu,Rui</dc:creator>
  <cp:lastModifiedBy>系统</cp:lastModifiedBy>
  <cp:revision>185</cp:revision>
  <dcterms:created xsi:type="dcterms:W3CDTF">2021-05-06T04:12:53Z</dcterms:created>
  <dcterms:modified xsi:type="dcterms:W3CDTF">2021-05-12T06:54:38Z</dcterms:modified>
</cp:coreProperties>
</file>